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3"/>
    <p:sldId id="257" r:id="rId4"/>
    <p:sldId id="284" r:id="rId5"/>
    <p:sldId id="300" r:id="rId6"/>
    <p:sldId id="258" r:id="rId7"/>
    <p:sldId id="259" r:id="rId8"/>
    <p:sldId id="260" r:id="rId9"/>
    <p:sldId id="272" r:id="rId10"/>
    <p:sldId id="271" r:id="rId11"/>
    <p:sldId id="273" r:id="rId12"/>
    <p:sldId id="285" r:id="rId13"/>
    <p:sldId id="261" r:id="rId14"/>
    <p:sldId id="262" r:id="rId15"/>
    <p:sldId id="263" r:id="rId17"/>
    <p:sldId id="264" r:id="rId18"/>
    <p:sldId id="265" r:id="rId19"/>
    <p:sldId id="266" r:id="rId20"/>
    <p:sldId id="267" r:id="rId21"/>
    <p:sldId id="268" r:id="rId22"/>
  </p:sldIdLst>
  <p:sldSz cx="12192000" cy="6858000"/>
  <p:notesSz cx="6858000" cy="9144000"/>
  <p:custDataLst>
    <p:tags r:id="rId2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3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</p:showPr>
  <p:clrMru>
    <a:srgbClr val="FFFFFF"/>
    <a:srgbClr val="D9D9D9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3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6" Type="http://schemas.openxmlformats.org/officeDocument/2006/relationships/tags" Target="tags/tag84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330" y="1555115"/>
            <a:ext cx="5233035" cy="4608195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3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3.xml"/><Relationship Id="rId1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4.xml"/><Relationship Id="rId1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5.xml"/><Relationship Id="rId1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77.xml"/><Relationship Id="rId2" Type="http://schemas.openxmlformats.org/officeDocument/2006/relationships/tags" Target="../tags/tag76.xml"/><Relationship Id="rId1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8.xml"/><Relationship Id="rId1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9.xml"/><Relationship Id="rId1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0.xml"/><Relationship Id="rId1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1.xml"/><Relationship Id="rId1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2.xml"/><Relationship Id="rId1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3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4.xml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65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66.xml"/><Relationship Id="rId2" Type="http://schemas.openxmlformats.org/officeDocument/2006/relationships/image" Target="../media/image3.png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68.xml"/><Relationship Id="rId2" Type="http://schemas.openxmlformats.org/officeDocument/2006/relationships/tags" Target="../tags/tag67.xml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9.xml"/><Relationship Id="rId1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0.xml"/><Relationship Id="rId1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1.xml"/><Relationship Id="rId1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2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标题 26625"/>
          <p:cNvSpPr>
            <a:spLocks noGrp="1" noRot="1"/>
          </p:cNvSpPr>
          <p:nvPr/>
        </p:nvSpPr>
        <p:spPr>
          <a:xfrm>
            <a:off x="1673860" y="1945640"/>
            <a:ext cx="854075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7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</a:rPr>
              <a:t>第一节　</a:t>
            </a:r>
            <a:endParaRPr lang="zh-CN" altLang="en-US" sz="7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新魏" panose="02010800040101010101" charset="-122"/>
              <a:ea typeface="华文新魏" panose="02010800040101010101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690880" y="415925"/>
            <a:ext cx="10974705" cy="50158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600">
                <a:solidFill>
                  <a:schemeClr val="bg2"/>
                </a:solidFill>
              </a:rPr>
              <a:t>题目描述</a:t>
            </a:r>
            <a:endParaRPr lang="zh-CN" altLang="en-US" sz="1600">
              <a:solidFill>
                <a:schemeClr val="bg2"/>
              </a:solidFill>
            </a:endParaRPr>
          </a:p>
          <a:p>
            <a:r>
              <a:rPr lang="zh-CN" altLang="en-US" sz="1600">
                <a:solidFill>
                  <a:schemeClr val="bg2"/>
                </a:solidFill>
              </a:rPr>
              <a:t>伦敦奥运会要到了，小鱼在拼命练习游泳准备参加游泳比赛，可怜的小鱼并不知道鱼类是不能参加人类的奥运会的。</a:t>
            </a:r>
            <a:endParaRPr lang="zh-CN" altLang="en-US" sz="1600">
              <a:solidFill>
                <a:schemeClr val="bg2"/>
              </a:solidFill>
            </a:endParaRPr>
          </a:p>
          <a:p>
            <a:endParaRPr lang="zh-CN" altLang="en-US" sz="1600">
              <a:solidFill>
                <a:schemeClr val="bg2"/>
              </a:solidFill>
            </a:endParaRPr>
          </a:p>
          <a:p>
            <a:r>
              <a:rPr lang="zh-CN" altLang="en-US" sz="1600">
                <a:solidFill>
                  <a:schemeClr val="bg2"/>
                </a:solidFill>
              </a:rPr>
              <a:t>这一天，小鱼给自己的游泳时间做了精确的计时（本题中的计时都按 24 小时制计算），它发现自己从 a时 b 分一直游泳到当天的 c 时 d分，请你帮小鱼计算一下，它这天一共游了多少时间呢？</a:t>
            </a:r>
            <a:endParaRPr lang="zh-CN" altLang="en-US" sz="1600">
              <a:solidFill>
                <a:schemeClr val="bg2"/>
              </a:solidFill>
            </a:endParaRPr>
          </a:p>
          <a:p>
            <a:endParaRPr lang="zh-CN" altLang="en-US" sz="1600">
              <a:solidFill>
                <a:schemeClr val="bg2"/>
              </a:solidFill>
            </a:endParaRPr>
          </a:p>
          <a:p>
            <a:r>
              <a:rPr lang="zh-CN" altLang="en-US" sz="1600">
                <a:solidFill>
                  <a:schemeClr val="bg2"/>
                </a:solidFill>
              </a:rPr>
              <a:t>小鱼游的好辛苦呀，你可不要算错了哦。</a:t>
            </a:r>
            <a:endParaRPr lang="zh-CN" altLang="en-US" sz="1600">
              <a:solidFill>
                <a:schemeClr val="bg2"/>
              </a:solidFill>
            </a:endParaRPr>
          </a:p>
          <a:p>
            <a:endParaRPr lang="zh-CN" altLang="en-US" sz="1600">
              <a:solidFill>
                <a:schemeClr val="bg2"/>
              </a:solidFill>
            </a:endParaRPr>
          </a:p>
          <a:p>
            <a:r>
              <a:rPr lang="zh-CN" altLang="en-US" sz="1600">
                <a:solidFill>
                  <a:schemeClr val="bg2"/>
                </a:solidFill>
              </a:rPr>
              <a:t>输入格式</a:t>
            </a:r>
            <a:endParaRPr lang="zh-CN" altLang="en-US" sz="1600">
              <a:solidFill>
                <a:schemeClr val="bg2"/>
              </a:solidFill>
            </a:endParaRPr>
          </a:p>
          <a:p>
            <a:r>
              <a:rPr lang="zh-CN" altLang="en-US" sz="1600">
                <a:solidFill>
                  <a:schemeClr val="bg2"/>
                </a:solidFill>
              </a:rPr>
              <a:t>一行内输入 4 个整数，以空格隔开，分别表示题目中的 a, b, c, d</a:t>
            </a:r>
            <a:endParaRPr lang="zh-CN" altLang="en-US" sz="1600">
              <a:solidFill>
                <a:schemeClr val="bg2"/>
              </a:solidFill>
            </a:endParaRPr>
          </a:p>
          <a:p>
            <a:r>
              <a:rPr lang="zh-CN" altLang="en-US" sz="1600">
                <a:solidFill>
                  <a:schemeClr val="bg2"/>
                </a:solidFill>
              </a:rPr>
              <a:t>输出格式</a:t>
            </a:r>
            <a:endParaRPr lang="zh-CN" altLang="en-US" sz="1600">
              <a:solidFill>
                <a:schemeClr val="bg2"/>
              </a:solidFill>
            </a:endParaRPr>
          </a:p>
          <a:p>
            <a:r>
              <a:rPr lang="zh-CN" altLang="en-US" sz="1600">
                <a:solidFill>
                  <a:schemeClr val="bg2"/>
                </a:solidFill>
              </a:rPr>
              <a:t>一行内输出 2 个整数 e和 f，用空格间隔，依次表示小鱼这天一共游了多少小时多少分钟。其中表示分钟的整数 f 应该小于 60。</a:t>
            </a:r>
            <a:endParaRPr lang="zh-CN" altLang="en-US" sz="1600">
              <a:solidFill>
                <a:schemeClr val="bg2"/>
              </a:solidFill>
            </a:endParaRPr>
          </a:p>
          <a:p>
            <a:endParaRPr lang="zh-CN" altLang="en-US" sz="1600">
              <a:solidFill>
                <a:schemeClr val="bg2"/>
              </a:solidFill>
            </a:endParaRPr>
          </a:p>
          <a:p>
            <a:r>
              <a:rPr lang="zh-CN" altLang="en-US" sz="1600">
                <a:solidFill>
                  <a:schemeClr val="bg2"/>
                </a:solidFill>
              </a:rPr>
              <a:t>输入输出样例</a:t>
            </a:r>
            <a:endParaRPr lang="zh-CN" altLang="en-US" sz="1600">
              <a:solidFill>
                <a:schemeClr val="bg2"/>
              </a:solidFill>
            </a:endParaRPr>
          </a:p>
          <a:p>
            <a:r>
              <a:rPr lang="zh-CN" altLang="en-US" sz="1600">
                <a:solidFill>
                  <a:schemeClr val="bg2"/>
                </a:solidFill>
              </a:rPr>
              <a:t>输入 #1复制</a:t>
            </a:r>
            <a:endParaRPr lang="zh-CN" altLang="en-US" sz="1600">
              <a:solidFill>
                <a:schemeClr val="bg2"/>
              </a:solidFill>
            </a:endParaRPr>
          </a:p>
          <a:p>
            <a:r>
              <a:rPr lang="zh-CN" altLang="en-US" sz="1600">
                <a:solidFill>
                  <a:schemeClr val="bg2"/>
                </a:solidFill>
              </a:rPr>
              <a:t>12 50 19 10</a:t>
            </a:r>
            <a:endParaRPr lang="zh-CN" altLang="en-US" sz="1600">
              <a:solidFill>
                <a:schemeClr val="bg2"/>
              </a:solidFill>
            </a:endParaRPr>
          </a:p>
          <a:p>
            <a:r>
              <a:rPr lang="zh-CN" altLang="en-US" sz="1600">
                <a:solidFill>
                  <a:schemeClr val="bg2"/>
                </a:solidFill>
              </a:rPr>
              <a:t>输出 #1复制</a:t>
            </a:r>
            <a:endParaRPr lang="zh-CN" altLang="en-US" sz="1600">
              <a:solidFill>
                <a:schemeClr val="bg2"/>
              </a:solidFill>
            </a:endParaRPr>
          </a:p>
          <a:p>
            <a:r>
              <a:rPr lang="zh-CN" altLang="en-US" sz="1600">
                <a:solidFill>
                  <a:schemeClr val="bg2"/>
                </a:solidFill>
              </a:rPr>
              <a:t>6 20</a:t>
            </a:r>
            <a:endParaRPr lang="zh-CN" altLang="en-US" sz="1600">
              <a:solidFill>
                <a:schemeClr val="bg2"/>
              </a:solidFill>
            </a:endParaRPr>
          </a:p>
          <a:p>
            <a:endParaRPr lang="zh-CN" altLang="en-US" sz="1600">
              <a:solidFill>
                <a:schemeClr val="bg2"/>
              </a:solidFill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604520" y="712470"/>
            <a:ext cx="11108055" cy="48590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题目描述</a:t>
            </a:r>
            <a:endParaRPr lang="zh-CN" altLang="en-US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CN" altLang="en-US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班主任给小玉一个任务，到文具店里买尽量多的签字笔。已知一只签字笔的价格是 1元 9角，而班主任给小玉的钱是 a元 b角，小玉想知道，她最多能买多少只签字笔呢。</a:t>
            </a:r>
            <a:endParaRPr lang="zh-CN" altLang="en-US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zh-CN" altLang="en-US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CN" altLang="en-US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输入格式</a:t>
            </a:r>
            <a:endParaRPr lang="zh-CN" altLang="en-US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CN" altLang="en-US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输入只有一行两个整数，分别表示 a 和 b。</a:t>
            </a:r>
            <a:endParaRPr lang="zh-CN" altLang="en-US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zh-CN" altLang="en-US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CN" altLang="en-US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输出格式</a:t>
            </a:r>
            <a:endParaRPr lang="zh-CN" altLang="en-US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CN" altLang="en-US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输出一行一个整数，表示小玉最多能买多少只签字笔。</a:t>
            </a:r>
            <a:endParaRPr lang="zh-CN" altLang="en-US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zh-CN" altLang="en-US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CN" altLang="en-US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输入输出样例</a:t>
            </a:r>
            <a:endParaRPr lang="zh-CN" altLang="en-US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CN" altLang="en-US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输入 #1</a:t>
            </a:r>
            <a:endParaRPr lang="zh-CN" altLang="en-US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CN" altLang="en-US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10 3</a:t>
            </a:r>
            <a:endParaRPr lang="zh-CN" altLang="en-US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CN" altLang="en-US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输出 #1</a:t>
            </a:r>
            <a:endParaRPr lang="zh-CN" altLang="en-US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CN" altLang="en-US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zh-CN" altLang="en-US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1873250" y="853440"/>
            <a:ext cx="7790180" cy="22453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字符型：</a:t>
            </a:r>
            <a:endParaRPr lang="zh-CN" altLang="en-US" sz="32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chemeClr val="accent6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  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所有字符采用</a:t>
            </a:r>
            <a:r>
              <a:rPr lang="zh-CN" alt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ASCII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编码，ASCII编码共有128个字符(表2-4)。在程序中，通常用一对</a:t>
            </a:r>
            <a:r>
              <a:rPr lang="zh-CN" alt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单引号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将单个字符括起来表示一个字符常量。</a:t>
            </a:r>
            <a:endParaRPr lang="zh-CN" altLang="en-US"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749165" y="2972435"/>
            <a:ext cx="2395538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en-US" altLang="zh-CN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char c1,c2;</a:t>
            </a:r>
            <a:endParaRPr lang="en-US" altLang="zh-CN" b="1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749165" y="3665855"/>
            <a:ext cx="2176463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en-US" altLang="zh-CN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char c1='a';</a:t>
            </a:r>
            <a:endParaRPr lang="en-US" altLang="zh-CN" b="1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812983" y="4344035"/>
            <a:ext cx="1814512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en-US" altLang="zh-CN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c1=c1-32;</a:t>
            </a:r>
            <a:endParaRPr lang="en-US" altLang="zh-CN" b="1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graphicFrame>
        <p:nvGraphicFramePr>
          <p:cNvPr id="45059" name="表格 45058"/>
          <p:cNvGraphicFramePr/>
          <p:nvPr>
            <p:custDataLst>
              <p:tags r:id="rId2"/>
            </p:custDataLst>
          </p:nvPr>
        </p:nvGraphicFramePr>
        <p:xfrm>
          <a:off x="2149475" y="-272"/>
          <a:ext cx="7886700" cy="6532880"/>
        </p:xfrm>
        <a:graphic>
          <a:graphicData uri="http://schemas.openxmlformats.org/drawingml/2006/table">
            <a:tbl>
              <a:tblPr/>
              <a:tblGrid>
                <a:gridCol w="657860"/>
                <a:gridCol w="656590"/>
                <a:gridCol w="657225"/>
                <a:gridCol w="635000"/>
                <a:gridCol w="697865"/>
                <a:gridCol w="638810"/>
                <a:gridCol w="657860"/>
                <a:gridCol w="657860"/>
                <a:gridCol w="655955"/>
                <a:gridCol w="657860"/>
                <a:gridCol w="655955"/>
                <a:gridCol w="657860"/>
              </a:tblGrid>
              <a:tr h="365125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zh-CN" altLang="en-US" sz="180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序号</a:t>
                      </a:r>
                      <a:endParaRPr lang="zh-CN" altLang="en-US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zh-CN" altLang="en-US" sz="180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字符</a:t>
                      </a:r>
                      <a:endParaRPr lang="zh-CN" altLang="en-US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zh-CN" altLang="en-US" sz="180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序号</a:t>
                      </a:r>
                      <a:endParaRPr lang="zh-CN" altLang="en-US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zh-CN" altLang="en-US" sz="180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字符</a:t>
                      </a:r>
                      <a:endParaRPr lang="zh-CN" altLang="en-US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zh-CN" altLang="en-US" sz="180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序号</a:t>
                      </a:r>
                      <a:endParaRPr lang="zh-CN" altLang="en-US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zh-CN" altLang="en-US" sz="180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字符</a:t>
                      </a:r>
                      <a:endParaRPr lang="zh-CN" altLang="en-US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zh-CN" altLang="en-US" sz="180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序号</a:t>
                      </a:r>
                      <a:endParaRPr lang="zh-CN" altLang="en-US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zh-CN" altLang="en-US" sz="180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字符</a:t>
                      </a:r>
                      <a:endParaRPr lang="zh-CN" altLang="en-US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zh-CN" altLang="en-US" sz="180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序号</a:t>
                      </a:r>
                      <a:endParaRPr lang="zh-CN" altLang="en-US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zh-CN" altLang="en-US" sz="180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字符</a:t>
                      </a:r>
                      <a:endParaRPr lang="zh-CN" altLang="en-US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zh-CN" altLang="en-US" sz="180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序号</a:t>
                      </a:r>
                      <a:endParaRPr lang="zh-CN" altLang="en-US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zh-CN" altLang="en-US" sz="180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字符</a:t>
                      </a:r>
                      <a:endParaRPr lang="zh-CN" altLang="en-US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</a:tr>
              <a:tr h="368300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32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zh-CN" altLang="en-US" sz="180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空格</a:t>
                      </a:r>
                      <a:endParaRPr lang="zh-CN" altLang="en-US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b="1" dirty="0">
                          <a:solidFill>
                            <a:srgbClr val="FF0000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48</a:t>
                      </a:r>
                      <a:endParaRPr lang="en-US" altLang="x-none" sz="1800" b="1" dirty="0">
                        <a:solidFill>
                          <a:srgbClr val="FF0000"/>
                        </a:solidFill>
                        <a:latin typeface="华文中宋" panose="02010600040101010101" pitchFamily="2" charset="-122"/>
                        <a:ea typeface="华文中宋" panose="02010600040101010101" pitchFamily="2" charset="-122"/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b="1" dirty="0">
                          <a:solidFill>
                            <a:srgbClr val="FF0000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0</a:t>
                      </a:r>
                      <a:endParaRPr lang="en-US" altLang="x-none" sz="1800" b="1" dirty="0">
                        <a:solidFill>
                          <a:srgbClr val="FF0000"/>
                        </a:solidFill>
                        <a:latin typeface="华文中宋" panose="02010600040101010101" pitchFamily="2" charset="-122"/>
                        <a:ea typeface="华文中宋" panose="02010600040101010101" pitchFamily="2" charset="-122"/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64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@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80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P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96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`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112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p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</a:tr>
              <a:tr h="368300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33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0E0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!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0E0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49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0E0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1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0E0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b="1" dirty="0">
                          <a:solidFill>
                            <a:srgbClr val="FF0000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65</a:t>
                      </a:r>
                      <a:endParaRPr lang="en-US" altLang="x-none" sz="1800" b="1" dirty="0">
                        <a:solidFill>
                          <a:srgbClr val="FF0000"/>
                        </a:solidFill>
                        <a:latin typeface="华文中宋" panose="02010600040101010101" pitchFamily="2" charset="-122"/>
                        <a:ea typeface="华文中宋" panose="02010600040101010101" pitchFamily="2" charset="-122"/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0E0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b="1" dirty="0">
                          <a:solidFill>
                            <a:srgbClr val="FF0000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A</a:t>
                      </a:r>
                      <a:endParaRPr lang="en-US" altLang="x-none" sz="1800" b="1" dirty="0">
                        <a:solidFill>
                          <a:srgbClr val="FF0000"/>
                        </a:solidFill>
                        <a:latin typeface="华文中宋" panose="02010600040101010101" pitchFamily="2" charset="-122"/>
                        <a:ea typeface="华文中宋" panose="02010600040101010101" pitchFamily="2" charset="-122"/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0E0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81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0E0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Q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0E0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b="1" dirty="0">
                          <a:solidFill>
                            <a:srgbClr val="FF0000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97</a:t>
                      </a:r>
                      <a:endParaRPr lang="en-US" altLang="x-none" sz="1800" b="1" dirty="0">
                        <a:solidFill>
                          <a:srgbClr val="FF0000"/>
                        </a:solidFill>
                        <a:latin typeface="华文中宋" panose="02010600040101010101" pitchFamily="2" charset="-122"/>
                        <a:ea typeface="华文中宋" panose="02010600040101010101" pitchFamily="2" charset="-122"/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0E0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b="1" dirty="0">
                          <a:solidFill>
                            <a:srgbClr val="FF0000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a</a:t>
                      </a:r>
                      <a:endParaRPr lang="en-US" altLang="x-none" sz="1800" b="1" dirty="0">
                        <a:solidFill>
                          <a:srgbClr val="FF0000"/>
                        </a:solidFill>
                        <a:latin typeface="华文中宋" panose="02010600040101010101" pitchFamily="2" charset="-122"/>
                        <a:ea typeface="华文中宋" panose="02010600040101010101" pitchFamily="2" charset="-122"/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0E0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113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0E0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q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0E0">
                        <a:alpha val="100000"/>
                      </a:srgbClr>
                    </a:solidFill>
                  </a:tcPr>
                </a:tc>
              </a:tr>
              <a:tr h="368300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34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zh-CN" sz="180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”</a:t>
                      </a:r>
                      <a:endParaRPr lang="zh-CN" altLang="en-US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50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2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66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B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82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R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98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b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114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r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</a:tr>
              <a:tr h="368300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35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#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51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3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67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C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83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S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99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c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115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s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</a:tr>
              <a:tr h="368300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36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$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52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4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68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D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84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T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100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d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116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t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</a:tr>
              <a:tr h="366713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37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%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53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5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69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E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85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U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101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e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117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u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</a:tr>
              <a:tr h="368300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38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&amp;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54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6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70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F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86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V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102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f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118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v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</a:tr>
              <a:tr h="366712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39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'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55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7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71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G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87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W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103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g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119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w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</a:tr>
              <a:tr h="366713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40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(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56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8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72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H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88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X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104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h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120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x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</a:tr>
              <a:tr h="381000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41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)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57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9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73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I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89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Y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105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i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121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y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</a:tr>
              <a:tr h="366712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42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zh-CN" sz="180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*</a:t>
                      </a:r>
                      <a:endParaRPr lang="zh-CN" altLang="en-US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58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zh-CN" altLang="en-US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 </a:t>
                      </a: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: 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74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J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90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Z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106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j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122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z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</a:tr>
              <a:tr h="366713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43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+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59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;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75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K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91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[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107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k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123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{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</a:tr>
              <a:tr h="366712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44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,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60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&lt;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76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L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92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\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108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l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124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|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</a:tr>
              <a:tr h="368300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45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-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61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=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77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M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93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]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109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m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125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}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</a:tr>
              <a:tr h="366713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46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.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62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&gt;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78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N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94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^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110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n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126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zh-CN" altLang="en-US" sz="180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～</a:t>
                      </a:r>
                      <a:endParaRPr lang="zh-CN" altLang="en-US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</a:tr>
              <a:tr h="366712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47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/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63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?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79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O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95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_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111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o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127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deL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</p:spTree>
    <p:custDataLst>
      <p:tags r:id="rId3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167255" y="977900"/>
            <a:ext cx="4050665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例</a:t>
            </a:r>
            <a:r>
              <a:rPr lang="zh-CN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大小字母的转换。</a:t>
            </a:r>
            <a:endParaRPr lang="zh-CN" altLang="en-US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281680" y="2009775"/>
            <a:ext cx="3788410" cy="25533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样例输入：</a:t>
            </a:r>
            <a:endParaRPr lang="zh-CN" altLang="en-US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r>
              <a:rPr lang="en-US" altLang="zh-CN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a A</a:t>
            </a:r>
            <a:endParaRPr lang="en-US" altLang="zh-CN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endParaRPr lang="en-US" altLang="zh-CN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r>
              <a:rPr lang="zh-CN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样例输出：</a:t>
            </a:r>
            <a:endParaRPr lang="zh-CN" altLang="en-US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r>
              <a:rPr lang="en-US" altLang="zh-CN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A a</a:t>
            </a:r>
            <a:endParaRPr lang="en-US" altLang="zh-CN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5" name="内容占位符 2"/>
          <p:cNvSpPr>
            <a:spLocks noGrp="1"/>
          </p:cNvSpPr>
          <p:nvPr/>
        </p:nvSpPr>
        <p:spPr>
          <a:xfrm>
            <a:off x="2450465" y="818878"/>
            <a:ext cx="7886700" cy="52190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0505" indent="-230505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6858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2pPr>
            <a:lvl3pPr marL="11430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3pPr>
            <a:lvl4pPr marL="16002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4pPr>
            <a:lvl5pPr marL="20574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例</a:t>
            </a:r>
            <a:r>
              <a:rPr lang="zh-CN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</a:t>
            </a:r>
            <a:r>
              <a:rPr lang="zh-CN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给定一个字符，用它构造一个底边长5个字符，高3个字符的等腰字符三角形。</a:t>
            </a:r>
            <a:endParaRPr lang="zh-CN" altLang="en-US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zh-CN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   </a:t>
            </a:r>
            <a:endParaRPr lang="zh-CN" altLang="en-US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196840" y="3051810"/>
            <a:ext cx="3964305" cy="1764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indent="0">
              <a:lnSpc>
                <a:spcPct val="80000"/>
              </a:lnSpc>
              <a:buNone/>
            </a:pPr>
            <a:r>
              <a:rPr lang="zh-CN" altLang="en-US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 </a:t>
            </a:r>
            <a:r>
              <a:rPr lang="en-US" altLang="zh-CN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    </a:t>
            </a:r>
            <a:r>
              <a:rPr lang="zh-CN" altLang="en-US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</a:t>
            </a:r>
            <a:r>
              <a:rPr lang="zh-CN" altLang="en-US" sz="3200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#</a:t>
            </a:r>
            <a:endParaRPr lang="zh-CN" altLang="en-US" sz="3200" b="1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altLang="zh-CN" sz="3200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</a:t>
            </a:r>
            <a:r>
              <a:rPr lang="zh-CN" altLang="en-US" sz="3200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</a:t>
            </a:r>
            <a:r>
              <a:rPr lang="en-US" altLang="zh-CN" sz="3200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</a:t>
            </a:r>
            <a:r>
              <a:rPr lang="zh-CN" altLang="en-US" sz="3200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###</a:t>
            </a:r>
            <a:endParaRPr lang="zh-CN" altLang="en-US" sz="3200" b="1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zh-CN" altLang="en-US" sz="3200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#####</a:t>
            </a:r>
            <a:endParaRPr lang="en-US" altLang="zh-CN" sz="3200">
              <a:solidFill>
                <a:schemeClr val="bg1"/>
              </a:solidFill>
            </a:endParaRPr>
          </a:p>
          <a:p>
            <a:endParaRPr lang="en-US" altLang="zh-CN" sz="3200">
              <a:solidFill>
                <a:schemeClr val="bg1"/>
              </a:solidFill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5" name="内容占位符 2"/>
          <p:cNvSpPr>
            <a:spLocks noGrp="1"/>
          </p:cNvSpPr>
          <p:nvPr/>
        </p:nvSpPr>
        <p:spPr>
          <a:xfrm>
            <a:off x="1243330" y="605790"/>
            <a:ext cx="9834245" cy="521906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30505" indent="-230505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6858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2pPr>
            <a:lvl3pPr marL="11430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3pPr>
            <a:lvl4pPr marL="16002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4pPr>
            <a:lvl5pPr marL="20574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32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算术运算符</a:t>
            </a:r>
            <a:endParaRPr lang="zh-CN" altLang="en-US" b="1" dirty="0">
              <a:solidFill>
                <a:schemeClr val="tx2"/>
              </a:solidFill>
            </a:endParaRPr>
          </a:p>
          <a:p>
            <a:r>
              <a:rPr lang="zh-CN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加(+)、减(-)、乘(*)、除(/)、求余(或称模运算，%)、自增(++)、自减(--)共七种。</a:t>
            </a:r>
            <a:endParaRPr lang="zh-CN" altLang="en-US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endParaRPr lang="zh-CN" altLang="en-US" b="1" dirty="0">
              <a:solidFill>
                <a:srgbClr val="00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r>
              <a:rPr lang="zh-CN" altLang="en-US" sz="32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例</a:t>
            </a:r>
            <a:r>
              <a:rPr lang="zh-CN" altLang="en-US" sz="3200" b="1">
                <a:solidFill>
                  <a:srgbClr val="00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</a:t>
            </a:r>
            <a:r>
              <a:rPr lang="zh-CN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编写程序，整数</a:t>
            </a:r>
            <a:r>
              <a:rPr lang="en-US" altLang="zh-CN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A=6789</a:t>
            </a:r>
            <a:r>
              <a:rPr lang="zh-CN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，输出后两位数。</a:t>
            </a:r>
            <a:endParaRPr lang="zh-CN" altLang="en-US" sz="3200" b="1">
              <a:solidFill>
                <a:srgbClr val="00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endParaRPr lang="zh-CN" altLang="en-US" sz="3200" b="1" dirty="0">
              <a:solidFill>
                <a:srgbClr val="00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r>
              <a:rPr lang="zh-CN" altLang="en-US" sz="32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例</a:t>
            </a:r>
            <a:r>
              <a:rPr lang="zh-CN" altLang="en-US" sz="3200" b="1">
                <a:solidFill>
                  <a:srgbClr val="00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</a:t>
            </a:r>
            <a:r>
              <a:rPr lang="zh-CN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输入一个三位数，要求把这个数的百位数与个位数对调，输出对调后的数。</a:t>
            </a:r>
            <a:endParaRPr lang="zh-CN" alt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zh-CN" altLang="en-US" sz="3200" b="1" dirty="0"/>
          </a:p>
          <a:p>
            <a:endParaRPr lang="zh-CN" altLang="en-US" sz="3200"/>
          </a:p>
        </p:txBody>
      </p:sp>
    </p:spTree>
    <p:custDataLst>
      <p:tags r:id="rId2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1727835" y="823595"/>
            <a:ext cx="8239125" cy="2676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  <a:buNone/>
            </a:pPr>
            <a:r>
              <a:rPr lang="zh-CN" altLang="en-US" sz="32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自增自减运算符</a:t>
            </a:r>
            <a:endParaRPr lang="zh-CN" altLang="en-US" sz="3200" b="1">
              <a:solidFill>
                <a:srgbClr val="00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sz="3200" b="1">
                <a:solidFill>
                  <a:srgbClr val="00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		</a:t>
            </a:r>
            <a:r>
              <a:rPr lang="zh-CN" altLang="en-US" sz="24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参加运算的操作数必须是变量</a:t>
            </a:r>
            <a:endParaRPr lang="zh-CN" altLang="en-US" sz="24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sz="2400" b="1">
                <a:solidFill>
                  <a:srgbClr val="00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		</a:t>
            </a:r>
            <a:r>
              <a:rPr lang="zh-CN" altLang="en-US" sz="2400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1）自增运算符。</a:t>
            </a:r>
            <a:r>
              <a:rPr lang="zh-CN" altLang="en-US" sz="24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x++</a:t>
            </a:r>
            <a:r>
              <a:rPr lang="zh-CN" altLang="en-US" sz="2400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，即x=x+1。</a:t>
            </a:r>
            <a:r>
              <a:rPr lang="zh-CN" altLang="en-US" sz="2400" b="1">
                <a:solidFill>
                  <a:srgbClr val="7030A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++X</a:t>
            </a:r>
            <a:endParaRPr lang="zh-CN" altLang="en-US" sz="2400" b="1">
              <a:solidFill>
                <a:srgbClr val="7030A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sz="2400" b="1">
                <a:solidFill>
                  <a:srgbClr val="00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		</a:t>
            </a:r>
            <a:r>
              <a:rPr lang="zh-CN" altLang="en-US" sz="2400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2）自减运算符。</a:t>
            </a:r>
            <a:r>
              <a:rPr lang="zh-CN" altLang="en-US" sz="24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x- -</a:t>
            </a:r>
            <a:r>
              <a:rPr lang="zh-CN" altLang="en-US" sz="2400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， 即x=x-1。  </a:t>
            </a:r>
            <a:r>
              <a:rPr lang="zh-CN" altLang="en-US" sz="2400" b="1">
                <a:solidFill>
                  <a:srgbClr val="00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7030A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- -X</a:t>
            </a:r>
            <a:endParaRPr lang="zh-CN" altLang="en-US" sz="2400" b="1">
              <a:solidFill>
                <a:srgbClr val="7030A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2454275" y="714375"/>
            <a:ext cx="8035925" cy="43999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base"/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  <a:sym typeface="+mn-ea"/>
              </a:rPr>
              <a:t>例</a:t>
            </a:r>
            <a:r>
              <a:rPr lang="zh-CN" altLang="en-US" sz="2800" b="1" dirty="0">
                <a:latin typeface="Arial" panose="020B0604020202020204" pitchFamily="34" charset="0"/>
                <a:sym typeface="+mn-ea"/>
              </a:rPr>
              <a:t> </a:t>
            </a:r>
            <a:r>
              <a:rPr lang="zh-CN" altLang="en-US" sz="2800" b="1" dirty="0">
                <a:solidFill>
                  <a:schemeClr val="bg1"/>
                </a:solidFill>
                <a:latin typeface="Arial" panose="020B0604020202020204" pitchFamily="34" charset="0"/>
                <a:sym typeface="+mn-ea"/>
              </a:rPr>
              <a:t> #include&lt;iostream&gt;</a:t>
            </a:r>
            <a:endParaRPr lang="zh-CN" altLang="en-US" sz="2800" b="1" dirty="0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fontAlgn="base"/>
            <a:r>
              <a:rPr lang="zh-CN" altLang="en-US" sz="2800" b="1" dirty="0">
                <a:solidFill>
                  <a:schemeClr val="bg1"/>
                </a:solidFill>
                <a:latin typeface="Arial" panose="020B0604020202020204" pitchFamily="34" charset="0"/>
                <a:sym typeface="+mn-ea"/>
              </a:rPr>
              <a:t>      using namespace std;</a:t>
            </a:r>
            <a:endParaRPr lang="zh-CN" altLang="en-US" sz="2800" b="1" dirty="0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fontAlgn="base"/>
            <a:r>
              <a:rPr lang="zh-CN" altLang="en-US" sz="2800" b="1" dirty="0">
                <a:solidFill>
                  <a:schemeClr val="bg1"/>
                </a:solidFill>
                <a:latin typeface="Arial" panose="020B0604020202020204" pitchFamily="34" charset="0"/>
                <a:sym typeface="+mn-ea"/>
              </a:rPr>
              <a:t>      int main()</a:t>
            </a:r>
            <a:endParaRPr lang="zh-CN" altLang="en-US" sz="2800" b="1" dirty="0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fontAlgn="base"/>
            <a:r>
              <a:rPr lang="zh-CN" altLang="en-US" sz="2800" b="1" dirty="0">
                <a:solidFill>
                  <a:schemeClr val="bg1"/>
                </a:solidFill>
                <a:latin typeface="Arial" panose="020B0604020202020204" pitchFamily="34" charset="0"/>
                <a:sym typeface="+mn-ea"/>
              </a:rPr>
              <a:t>{  </a:t>
            </a:r>
            <a:endParaRPr lang="zh-CN" altLang="en-US" sz="2800" b="1" dirty="0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fontAlgn="base"/>
            <a:r>
              <a:rPr lang="zh-CN" altLang="en-US" sz="2800" b="1" dirty="0">
                <a:solidFill>
                  <a:schemeClr val="bg1"/>
                </a:solidFill>
                <a:latin typeface="Arial" panose="020B0604020202020204" pitchFamily="34" charset="0"/>
                <a:sym typeface="+mn-ea"/>
              </a:rPr>
              <a:t>   int x,y,z1,z2;</a:t>
            </a:r>
            <a:endParaRPr lang="zh-CN" altLang="en-US" sz="2800" b="1" dirty="0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fontAlgn="base"/>
            <a:r>
              <a:rPr lang="zh-CN" altLang="en-US" sz="2800" b="1" dirty="0">
                <a:solidFill>
                  <a:schemeClr val="bg1"/>
                </a:solidFill>
                <a:latin typeface="Arial" panose="020B0604020202020204" pitchFamily="34" charset="0"/>
                <a:sym typeface="+mn-ea"/>
              </a:rPr>
              <a:t>   x=7;   y=8;</a:t>
            </a:r>
            <a:endParaRPr lang="zh-CN" altLang="en-US" sz="2800" b="1" dirty="0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fontAlgn="base"/>
            <a:r>
              <a:rPr lang="zh-CN" altLang="en-US" sz="2800" b="1" dirty="0">
                <a:solidFill>
                  <a:schemeClr val="bg1"/>
                </a:solidFill>
                <a:latin typeface="Arial" panose="020B0604020202020204" pitchFamily="34" charset="0"/>
                <a:sym typeface="+mn-ea"/>
              </a:rPr>
              <a:t>   z1=y-(x++);            </a:t>
            </a:r>
            <a:endParaRPr lang="zh-CN" altLang="en-US" sz="2800" b="1" dirty="0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fontAlgn="base"/>
            <a:r>
              <a:rPr lang="zh-CN" altLang="en-US" sz="2800" b="1" dirty="0">
                <a:solidFill>
                  <a:schemeClr val="bg1"/>
                </a:solidFill>
                <a:latin typeface="Arial" panose="020B0604020202020204" pitchFamily="34" charset="0"/>
                <a:sym typeface="+mn-ea"/>
              </a:rPr>
              <a:t>   z2=y-(++x);             </a:t>
            </a:r>
            <a:endParaRPr lang="zh-CN" altLang="en-US" sz="2800" b="1" dirty="0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fontAlgn="base"/>
            <a:r>
              <a:rPr lang="zh-CN" altLang="en-US" sz="2800" b="1" dirty="0">
                <a:solidFill>
                  <a:schemeClr val="bg1"/>
                </a:solidFill>
                <a:latin typeface="Arial" panose="020B0604020202020204" pitchFamily="34" charset="0"/>
                <a:sym typeface="+mn-ea"/>
              </a:rPr>
              <a:t>   cout&lt;&lt;“</a:t>
            </a: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sym typeface="+mn-ea"/>
              </a:rPr>
              <a:t>z</a:t>
            </a:r>
            <a:r>
              <a:rPr lang="zh-CN" altLang="en-US" sz="2800" b="1" dirty="0">
                <a:solidFill>
                  <a:schemeClr val="bg1"/>
                </a:solidFill>
                <a:latin typeface="Arial" panose="020B0604020202020204" pitchFamily="34" charset="0"/>
                <a:sym typeface="+mn-ea"/>
              </a:rPr>
              <a:t>1="&lt;&lt;z1&lt;&lt;endl&lt;&lt;“</a:t>
            </a: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sym typeface="+mn-ea"/>
              </a:rPr>
              <a:t>z</a:t>
            </a:r>
            <a:r>
              <a:rPr lang="zh-CN" altLang="en-US" sz="2800" b="1" dirty="0">
                <a:solidFill>
                  <a:schemeClr val="bg1"/>
                </a:solidFill>
                <a:latin typeface="Arial" panose="020B0604020202020204" pitchFamily="34" charset="0"/>
                <a:sym typeface="+mn-ea"/>
              </a:rPr>
              <a:t>2="&lt;&lt;z2;   </a:t>
            </a:r>
            <a:endParaRPr lang="zh-CN" altLang="en-US" sz="2800" b="1" dirty="0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fontAlgn="base"/>
            <a:r>
              <a:rPr lang="zh-CN" altLang="en-US" sz="2800" b="1" dirty="0">
                <a:solidFill>
                  <a:schemeClr val="bg1"/>
                </a:solidFill>
                <a:latin typeface="Arial" panose="020B0604020202020204" pitchFamily="34" charset="0"/>
                <a:sym typeface="+mn-ea"/>
              </a:rPr>
              <a:t>}</a:t>
            </a:r>
            <a:endParaRPr lang="zh-CN" altLang="en-US" sz="2800" b="1" dirty="0">
              <a:solidFill>
                <a:schemeClr val="bg1"/>
              </a:solidFill>
              <a:latin typeface="Arial" panose="020B0604020202020204" pitchFamily="34" charset="0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923925" y="371475"/>
            <a:ext cx="10279380" cy="17773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80000"/>
              </a:lnSpc>
              <a:buNone/>
            </a:pPr>
            <a:r>
              <a:rPr lang="zh-CN" altLang="en-US" sz="32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关系运算符</a:t>
            </a:r>
            <a:endParaRPr lang="zh-CN" altLang="en-US" sz="3200" b="1">
              <a:solidFill>
                <a:srgbClr val="00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sz="3200" b="1">
                <a:solidFill>
                  <a:srgbClr val="00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  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包括大于(&gt;)、小于(&lt;)、等于(==)、大于等于(&gt;=)、小于等于(&lt;=)和不等于(!=)六种，它们都是</a:t>
            </a:r>
            <a:r>
              <a:rPr lang="zh-CN" altLang="en-US" sz="24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双目运算符</a:t>
            </a:r>
            <a:r>
              <a:rPr lang="zh-CN" altLang="en-US" sz="2400" b="1">
                <a:solidFill>
                  <a:srgbClr val="00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。</a:t>
            </a:r>
            <a:endParaRPr lang="zh-CN" altLang="en-US" sz="2400" b="1">
              <a:solidFill>
                <a:srgbClr val="00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600200" y="2250440"/>
            <a:ext cx="9327515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关系运算符运算的结果是整型，0代表关系不成立，1代表关系成立。</a:t>
            </a:r>
            <a:endParaRPr lang="zh-CN" altLang="en-US"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629660" y="2824480"/>
            <a:ext cx="6807200" cy="3046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00000"/>
              </a:lnSpc>
              <a:buNone/>
            </a:pPr>
            <a:r>
              <a:rPr lang="zh-CN" altLang="en-US" sz="24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例  </a:t>
            </a:r>
            <a:r>
              <a:rPr lang="en-US" altLang="zh-CN" sz="24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int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 main()</a:t>
            </a:r>
            <a:endParaRPr lang="en-US" altLang="zh-CN"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00000"/>
              </a:lnSpc>
              <a:buNone/>
            </a:pPr>
            <a:r>
              <a:rPr lang="en-US" altLang="zh-CN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{     </a:t>
            </a:r>
            <a:r>
              <a:rPr lang="en-US" altLang="zh-CN" sz="24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int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 n1=4,n2=5,n3;</a:t>
            </a:r>
            <a:endParaRPr lang="en-US" altLang="zh-CN"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00000"/>
              </a:lnSpc>
              <a:buNone/>
            </a:pPr>
            <a:r>
              <a:rPr lang="en-US" altLang="zh-CN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      n3=n1&gt;n2;                       </a:t>
            </a:r>
            <a:endParaRPr lang="en-US" altLang="zh-CN"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  <a:p>
            <a:pPr>
              <a:lnSpc>
                <a:spcPct val="100000"/>
              </a:lnSpc>
              <a:buNone/>
            </a:pPr>
            <a:r>
              <a:rPr lang="en-US" altLang="zh-CN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      n3=n1&lt;n2;                       </a:t>
            </a:r>
            <a:endParaRPr lang="en-US" altLang="zh-CN"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00000"/>
              </a:lnSpc>
              <a:buNone/>
            </a:pPr>
            <a:r>
              <a:rPr lang="en-US" altLang="zh-CN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      n3=n1==4;                       </a:t>
            </a:r>
            <a:endParaRPr lang="en-US" altLang="zh-CN"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00000"/>
              </a:lnSpc>
              <a:buNone/>
            </a:pPr>
            <a:r>
              <a:rPr lang="en-US" altLang="zh-CN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      n3=n1!=4;                        </a:t>
            </a:r>
            <a:endParaRPr lang="en-US" altLang="zh-CN"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00000"/>
              </a:lnSpc>
              <a:buNone/>
            </a:pPr>
            <a:r>
              <a:rPr lang="en-US" altLang="zh-CN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      n3=n1==1+3;                   </a:t>
            </a:r>
            <a:endParaRPr lang="en-US" altLang="zh-CN"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  <a:p>
            <a:pPr>
              <a:lnSpc>
                <a:spcPct val="100000"/>
              </a:lnSpc>
              <a:buNone/>
            </a:pPr>
            <a:r>
              <a:rPr lang="en-US" altLang="zh-CN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}</a:t>
            </a:r>
            <a:endParaRPr lang="en-US" altLang="zh-CN"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2703195" y="835660"/>
            <a:ext cx="6901180" cy="45231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200000"/>
              </a:lnSpc>
            </a:pPr>
            <a:r>
              <a:rPr lang="zh-CN" altLang="en-US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cs typeface="+mj-cs"/>
              </a:rPr>
              <a:t>1. 语言：C++</a:t>
            </a:r>
            <a:endParaRPr lang="zh-CN" altLang="en-US" sz="4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新魏" panose="02010800040101010101" charset="-122"/>
              <a:ea typeface="华文新魏" panose="02010800040101010101" charset="-122"/>
              <a:cs typeface="+mj-cs"/>
            </a:endParaRPr>
          </a:p>
          <a:p>
            <a:pPr>
              <a:lnSpc>
                <a:spcPct val="200000"/>
              </a:lnSpc>
            </a:pPr>
            <a:r>
              <a:rPr lang="zh-CN" altLang="en-US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cs typeface="+mj-cs"/>
              </a:rPr>
              <a:t>2. 编程软件: Dev-C++</a:t>
            </a:r>
            <a:endParaRPr lang="zh-CN" altLang="en-US" sz="4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新魏" panose="02010800040101010101" charset="-122"/>
              <a:ea typeface="华文新魏" panose="02010800040101010101" charset="-122"/>
              <a:cs typeface="+mj-cs"/>
            </a:endParaRPr>
          </a:p>
          <a:p>
            <a:pPr>
              <a:lnSpc>
                <a:spcPct val="200000"/>
              </a:lnSpc>
            </a:pPr>
            <a:endParaRPr lang="zh-CN" altLang="en-US" sz="4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新魏" panose="02010800040101010101" charset="-122"/>
              <a:ea typeface="华文新魏" panose="02010800040101010101" charset="-122"/>
              <a:cs typeface="+mj-cs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QQ截图201904070916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6750" y="876935"/>
            <a:ext cx="8312150" cy="426847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4" name="内容占位符 3" descr="C:\Users\Administrator\Desktop\微信截图_20221110100414.png微信截图_20221110100414"/>
          <p:cNvPicPr>
            <a:picLocks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231390" y="566103"/>
            <a:ext cx="7613650" cy="513143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097" name="标题 31745"/>
          <p:cNvSpPr>
            <a:spLocks noGrp="1" noRot="1"/>
          </p:cNvSpPr>
          <p:nvPr/>
        </p:nvSpPr>
        <p:spPr>
          <a:xfrm>
            <a:off x="1825625" y="-71755"/>
            <a:ext cx="854075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marL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变量</a:t>
            </a:r>
            <a:endParaRPr lang="zh-CN" altLang="en-US" sz="4000" b="1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6198" name="文本框 2"/>
          <p:cNvSpPr txBox="1"/>
          <p:nvPr/>
        </p:nvSpPr>
        <p:spPr>
          <a:xfrm>
            <a:off x="1264920" y="842010"/>
            <a:ext cx="6633845" cy="95313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lnSpc>
                <a:spcPct val="100000"/>
              </a:lnSpc>
            </a:pPr>
            <a:r>
              <a:rPr lang="zh-CN" alt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定义变量的语法格式为：</a:t>
            </a:r>
            <a:endParaRPr lang="zh-CN" altLang="en-US" sz="2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>
              <a:lnSpc>
                <a:spcPct val="100000"/>
              </a:lnSpc>
            </a:pPr>
            <a:r>
              <a:rPr lang="zh-CN" altLang="en-US" sz="28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</a:t>
            </a:r>
            <a:r>
              <a:rPr lang="zh-CN" altLang="en-US" sz="2800" b="1">
                <a:solidFill>
                  <a:srgbClr val="FF0000"/>
                </a:solidFill>
                <a:highlight>
                  <a:srgbClr val="FFFF00"/>
                </a:highligh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数据类型</a:t>
            </a:r>
            <a:r>
              <a:rPr lang="zh-CN" altLang="en-US" sz="2800" b="1">
                <a:highlight>
                  <a:srgbClr val="FFFF00"/>
                </a:highligh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 </a:t>
            </a:r>
            <a:r>
              <a:rPr lang="zh-CN" altLang="en-US" sz="2800" b="1">
                <a:solidFill>
                  <a:srgbClr val="FF0000"/>
                </a:solidFill>
                <a:highlight>
                  <a:srgbClr val="FFFF00"/>
                </a:highligh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变量名</a:t>
            </a:r>
            <a:r>
              <a:rPr lang="zh-CN" altLang="en-US" sz="2800" b="1">
                <a:highlight>
                  <a:srgbClr val="FFFF00"/>
                </a:highligh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；</a:t>
            </a:r>
            <a:endParaRPr lang="zh-CN" altLang="en-US" sz="2800" b="1">
              <a:highlight>
                <a:srgbClr val="FFFF00"/>
              </a:highlight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408430" y="1795145"/>
            <a:ext cx="252349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1</a:t>
            </a:r>
            <a:r>
              <a:rPr lang="zh-CN" altLang="en-US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、</a:t>
            </a:r>
            <a:r>
              <a:rPr lang="zh-CN" altLang="en-US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数据类型：</a:t>
            </a:r>
            <a:endParaRPr lang="zh-CN" altLang="en-US" sz="28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graphicFrame>
        <p:nvGraphicFramePr>
          <p:cNvPr id="8" name="表格 7"/>
          <p:cNvGraphicFramePr/>
          <p:nvPr>
            <p:custDataLst>
              <p:tags r:id="rId2"/>
            </p:custDataLst>
          </p:nvPr>
        </p:nvGraphicFramePr>
        <p:xfrm>
          <a:off x="1860550" y="2415223"/>
          <a:ext cx="7872095" cy="3444875"/>
        </p:xfrm>
        <a:graphic>
          <a:graphicData uri="http://schemas.openxmlformats.org/drawingml/2006/table">
            <a:tbl>
              <a:tblPr/>
              <a:tblGrid>
                <a:gridCol w="1562100"/>
                <a:gridCol w="1930400"/>
                <a:gridCol w="4379595"/>
              </a:tblGrid>
              <a:tr h="588010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1800" b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华文楷体" panose="02010600040101010101" charset="-122"/>
                          <a:ea typeface="华文楷体" panose="02010600040101010101" charset="-122"/>
                          <a:sym typeface="宋体" panose="02010600030101010101" pitchFamily="2" charset="-122"/>
                        </a:rPr>
                        <a:t>数据类型</a:t>
                      </a:r>
                      <a:endParaRPr lang="zh-CN" altLang="en-US" sz="1800" b="1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华文楷体" panose="02010600040101010101" charset="-122"/>
                        <a:ea typeface="华文楷体" panose="02010600040101010101" charset="-122"/>
                        <a:sym typeface="宋体" panose="02010600030101010101" pitchFamily="2" charset="-122"/>
                      </a:endParaRPr>
                    </a:p>
                  </a:txBody>
                  <a:tcPr vert="horz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1800" b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华文楷体" panose="02010600040101010101" charset="-122"/>
                          <a:ea typeface="华文楷体" panose="02010600040101010101" charset="-122"/>
                          <a:sym typeface="宋体" panose="02010600030101010101" pitchFamily="2" charset="-122"/>
                        </a:rPr>
                        <a:t>定义标识符</a:t>
                      </a:r>
                      <a:endParaRPr lang="zh-CN" altLang="en-US" sz="1800" b="1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华文楷体" panose="02010600040101010101" charset="-122"/>
                        <a:ea typeface="华文楷体" panose="02010600040101010101" charset="-122"/>
                        <a:sym typeface="宋体" panose="02010600030101010101" pitchFamily="2" charset="-122"/>
                      </a:endParaRPr>
                    </a:p>
                  </a:txBody>
                  <a:tcPr vert="horz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1800" b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华文楷体" panose="02010600040101010101" charset="-122"/>
                          <a:ea typeface="华文楷体" panose="02010600040101010101" charset="-122"/>
                          <a:sym typeface="宋体" panose="02010600030101010101" pitchFamily="2" charset="-122"/>
                        </a:rPr>
                        <a:t>数值范围</a:t>
                      </a:r>
                      <a:endParaRPr lang="zh-CN" altLang="en-US" sz="1800" b="1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华文楷体" panose="02010600040101010101" charset="-122"/>
                        <a:ea typeface="华文楷体" panose="02010600040101010101" charset="-122"/>
                        <a:sym typeface="宋体" panose="02010600030101010101" pitchFamily="2" charset="-122"/>
                      </a:endParaRPr>
                    </a:p>
                  </a:txBody>
                  <a:tcPr vert="horz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6710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1800" b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华文楷体" panose="02010600040101010101" charset="-122"/>
                          <a:ea typeface="华文楷体" panose="02010600040101010101" charset="-122"/>
                          <a:sym typeface="宋体" panose="02010600030101010101" pitchFamily="2" charset="-122"/>
                        </a:rPr>
                        <a:t>整型</a:t>
                      </a:r>
                      <a:endParaRPr lang="zh-CN" altLang="en-US" sz="1800" b="1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华文楷体" panose="02010600040101010101" charset="-122"/>
                        <a:ea typeface="华文楷体" panose="02010600040101010101" charset="-122"/>
                        <a:sym typeface="宋体" panose="02010600030101010101" pitchFamily="2" charset="-122"/>
                      </a:endParaRPr>
                    </a:p>
                  </a:txBody>
                  <a:tcPr vert="horz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x-none" sz="1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华文楷体" panose="02010600040101010101" charset="-122"/>
                          <a:ea typeface="华文楷体" panose="02010600040101010101" charset="-122"/>
                          <a:sym typeface="宋体" panose="02010600030101010101" pitchFamily="2" charset="-122"/>
                        </a:rPr>
                        <a:t>int</a:t>
                      </a:r>
                      <a:endParaRPr lang="en-US" altLang="x-none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华文楷体" panose="02010600040101010101" charset="-122"/>
                        <a:ea typeface="华文楷体" panose="02010600040101010101" charset="-122"/>
                        <a:sym typeface="宋体" panose="02010600030101010101" pitchFamily="2" charset="-122"/>
                      </a:endParaRPr>
                    </a:p>
                  </a:txBody>
                  <a:tcPr vert="horz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x-none" sz="1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  <a:sym typeface="宋体" panose="02010600030101010101" pitchFamily="2" charset="-122"/>
                        </a:rPr>
                        <a:t>-2147483648</a:t>
                      </a:r>
                      <a:r>
                        <a:rPr lang="zh-CN" altLang="en-US" sz="1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  <a:sym typeface="宋体" panose="02010600030101010101" pitchFamily="2" charset="-122"/>
                        </a:rPr>
                        <a:t>～</a:t>
                      </a:r>
                      <a:r>
                        <a:rPr lang="en-US" altLang="x-none" sz="1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  <a:sym typeface="宋体" panose="02010600030101010101" pitchFamily="2" charset="-122"/>
                        </a:rPr>
                        <a:t>2147483647</a:t>
                      </a:r>
                      <a:endParaRPr lang="en-US" altLang="x-none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华文楷体" panose="02010600040101010101" charset="-122"/>
                        <a:ea typeface="华文楷体" panose="02010600040101010101" charset="-122"/>
                        <a:cs typeface="华文楷体" panose="02010600040101010101" charset="-122"/>
                        <a:sym typeface="宋体" panose="02010600030101010101" pitchFamily="2" charset="-122"/>
                      </a:endParaRPr>
                    </a:p>
                    <a:p>
                      <a:pPr marL="0" lvl="0" indent="0" algn="ctr">
                        <a:buNone/>
                      </a:pPr>
                      <a:r>
                        <a:rPr lang="zh-CN" altLang="en-US" sz="1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  <a:sym typeface="宋体" panose="02010600030101010101" pitchFamily="2" charset="-122"/>
                        </a:rPr>
                        <a:t>（</a:t>
                      </a:r>
                      <a:r>
                        <a:rPr lang="en-US" altLang="x-none" sz="1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  <a:sym typeface="宋体" panose="02010600030101010101" pitchFamily="2" charset="-122"/>
                        </a:rPr>
                        <a:t>-2</a:t>
                      </a:r>
                      <a:r>
                        <a:rPr lang="en-US" altLang="x-none" sz="1800" b="1" baseline="300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  <a:sym typeface="宋体" panose="02010600030101010101" pitchFamily="2" charset="-122"/>
                        </a:rPr>
                        <a:t>31</a:t>
                      </a:r>
                      <a:r>
                        <a:rPr lang="zh-CN" altLang="en-US" sz="1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  <a:sym typeface="宋体" panose="02010600030101010101" pitchFamily="2" charset="-122"/>
                        </a:rPr>
                        <a:t>～</a:t>
                      </a:r>
                      <a:r>
                        <a:rPr lang="en-US" altLang="x-none" sz="1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  <a:sym typeface="宋体" panose="02010600030101010101" pitchFamily="2" charset="-122"/>
                        </a:rPr>
                        <a:t>2</a:t>
                      </a:r>
                      <a:r>
                        <a:rPr lang="en-US" altLang="x-none" sz="1800" b="1" baseline="300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  <a:sym typeface="宋体" panose="02010600030101010101" pitchFamily="2" charset="-122"/>
                        </a:rPr>
                        <a:t>31</a:t>
                      </a:r>
                      <a:r>
                        <a:rPr lang="en-US" altLang="x-none" sz="1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  <a:sym typeface="宋体" panose="02010600030101010101" pitchFamily="2" charset="-122"/>
                        </a:rPr>
                        <a:t>-1</a:t>
                      </a:r>
                      <a:r>
                        <a:rPr lang="zh-CN" altLang="en-US" sz="1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  <a:sym typeface="宋体" panose="02010600030101010101" pitchFamily="2" charset="-122"/>
                        </a:rPr>
                        <a:t>）</a:t>
                      </a:r>
                      <a:endParaRPr lang="zh-CN" altLang="en-US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华文楷体" panose="02010600040101010101" charset="-122"/>
                        <a:ea typeface="华文楷体" panose="02010600040101010101" charset="-122"/>
                        <a:cs typeface="华文楷体" panose="02010600040101010101" charset="-122"/>
                        <a:sym typeface="宋体" panose="02010600030101010101" pitchFamily="2" charset="-122"/>
                      </a:endParaRPr>
                    </a:p>
                  </a:txBody>
                  <a:tcPr vert="horz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030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1800" b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华文楷体" panose="02010600040101010101" charset="-122"/>
                          <a:ea typeface="华文楷体" panose="02010600040101010101" charset="-122"/>
                          <a:sym typeface="宋体" panose="02010600030101010101" pitchFamily="2" charset="-122"/>
                        </a:rPr>
                        <a:t>超长整型</a:t>
                      </a:r>
                      <a:endParaRPr lang="zh-CN" altLang="en-US" sz="1800" b="1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华文楷体" panose="02010600040101010101" charset="-122"/>
                        <a:ea typeface="华文楷体" panose="02010600040101010101" charset="-122"/>
                        <a:sym typeface="宋体" panose="02010600030101010101" pitchFamily="2" charset="-122"/>
                      </a:endParaRPr>
                    </a:p>
                  </a:txBody>
                  <a:tcPr vert="horz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x-none" sz="1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华文楷体" panose="02010600040101010101" charset="-122"/>
                          <a:ea typeface="华文楷体" panose="02010600040101010101" charset="-122"/>
                          <a:sym typeface="宋体" panose="02010600030101010101" pitchFamily="2" charset="-122"/>
                        </a:rPr>
                        <a:t>long  long </a:t>
                      </a:r>
                      <a:endParaRPr lang="en-US" altLang="x-none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华文楷体" panose="02010600040101010101" charset="-122"/>
                        <a:ea typeface="华文楷体" panose="02010600040101010101" charset="-122"/>
                        <a:sym typeface="宋体" panose="02010600030101010101" pitchFamily="2" charset="-122"/>
                      </a:endParaRPr>
                    </a:p>
                  </a:txBody>
                  <a:tcPr vert="horz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x-none" sz="1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  <a:sym typeface="宋体" panose="02010600030101010101" pitchFamily="2" charset="-122"/>
                        </a:rPr>
                        <a:t>-9223372036854775808</a:t>
                      </a:r>
                      <a:r>
                        <a:rPr lang="zh-CN" altLang="en-US" sz="1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  <a:sym typeface="宋体" panose="02010600030101010101" pitchFamily="2" charset="-122"/>
                        </a:rPr>
                        <a:t>～</a:t>
                      </a:r>
                      <a:r>
                        <a:rPr lang="en-US" altLang="x-none" sz="1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  <a:sym typeface="宋体" panose="02010600030101010101" pitchFamily="2" charset="-122"/>
                        </a:rPr>
                        <a:t>9223372036854775807</a:t>
                      </a:r>
                      <a:endParaRPr lang="en-US" altLang="x-none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华文楷体" panose="02010600040101010101" charset="-122"/>
                        <a:ea typeface="华文楷体" panose="02010600040101010101" charset="-122"/>
                        <a:cs typeface="华文楷体" panose="02010600040101010101" charset="-122"/>
                        <a:sym typeface="宋体" panose="02010600030101010101" pitchFamily="2" charset="-122"/>
                      </a:endParaRPr>
                    </a:p>
                    <a:p>
                      <a:pPr marL="0" lvl="0" indent="0" algn="ctr">
                        <a:buNone/>
                      </a:pPr>
                      <a:r>
                        <a:rPr lang="zh-CN" altLang="en-US" sz="1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  <a:sym typeface="宋体" panose="02010600030101010101" pitchFamily="2" charset="-122"/>
                        </a:rPr>
                        <a:t>（</a:t>
                      </a:r>
                      <a:r>
                        <a:rPr lang="en-US" altLang="x-none" sz="1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  <a:sym typeface="宋体" panose="02010600030101010101" pitchFamily="2" charset="-122"/>
                        </a:rPr>
                        <a:t>-2</a:t>
                      </a:r>
                      <a:r>
                        <a:rPr lang="en-US" altLang="x-none" sz="1800" b="1" baseline="300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  <a:sym typeface="宋体" panose="02010600030101010101" pitchFamily="2" charset="-122"/>
                        </a:rPr>
                        <a:t>63</a:t>
                      </a:r>
                      <a:r>
                        <a:rPr lang="zh-CN" altLang="en-US" sz="1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  <a:sym typeface="宋体" panose="02010600030101010101" pitchFamily="2" charset="-122"/>
                        </a:rPr>
                        <a:t>～</a:t>
                      </a:r>
                      <a:r>
                        <a:rPr lang="en-US" altLang="x-none" sz="1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  <a:sym typeface="宋体" panose="02010600030101010101" pitchFamily="2" charset="-122"/>
                        </a:rPr>
                        <a:t>2</a:t>
                      </a:r>
                      <a:r>
                        <a:rPr lang="en-US" altLang="x-none" sz="1800" b="1" baseline="300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  <a:sym typeface="宋体" panose="02010600030101010101" pitchFamily="2" charset="-122"/>
                        </a:rPr>
                        <a:t>63</a:t>
                      </a:r>
                      <a:r>
                        <a:rPr lang="en-US" altLang="x-none" sz="1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  <a:sym typeface="宋体" panose="02010600030101010101" pitchFamily="2" charset="-122"/>
                        </a:rPr>
                        <a:t>-1</a:t>
                      </a:r>
                      <a:r>
                        <a:rPr lang="zh-CN" altLang="en-US" sz="1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  <a:sym typeface="宋体" panose="02010600030101010101" pitchFamily="2" charset="-122"/>
                        </a:rPr>
                        <a:t>）</a:t>
                      </a:r>
                      <a:endParaRPr lang="zh-CN" altLang="en-US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华文楷体" panose="02010600040101010101" charset="-122"/>
                        <a:ea typeface="华文楷体" panose="02010600040101010101" charset="-122"/>
                        <a:cs typeface="华文楷体" panose="02010600040101010101" charset="-122"/>
                        <a:sym typeface="宋体" panose="02010600030101010101" pitchFamily="2" charset="-122"/>
                      </a:endParaRPr>
                    </a:p>
                  </a:txBody>
                  <a:tcPr vert="horz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8465"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lang="zh-CN" altLang="en-US" sz="1800" b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华文楷体" panose="02010600040101010101" charset="-122"/>
                          <a:ea typeface="华文楷体" panose="02010600040101010101" charset="-122"/>
                          <a:sym typeface="宋体" panose="02010600030101010101" pitchFamily="2" charset="-122"/>
                        </a:rPr>
                        <a:t>单精度浮点数</a:t>
                      </a:r>
                      <a:endParaRPr lang="zh-CN" altLang="en-US" sz="1800" b="1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华文楷体" panose="02010600040101010101" charset="-122"/>
                        <a:ea typeface="华文楷体" panose="02010600040101010101" charset="-122"/>
                        <a:sym typeface="宋体" panose="02010600030101010101" pitchFamily="2" charset="-122"/>
                      </a:endParaRPr>
                    </a:p>
                  </a:txBody>
                  <a:tcPr vert="horz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lang="en-US" altLang="x-none" sz="1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华文楷体" panose="02010600040101010101" charset="-122"/>
                          <a:ea typeface="华文楷体" panose="02010600040101010101" charset="-122"/>
                          <a:sym typeface="宋体" panose="02010600030101010101" pitchFamily="2" charset="-122"/>
                        </a:rPr>
                        <a:t>float</a:t>
                      </a:r>
                      <a:endParaRPr lang="en-US" altLang="x-none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华文楷体" panose="02010600040101010101" charset="-122"/>
                        <a:ea typeface="华文楷体" panose="02010600040101010101" charset="-122"/>
                        <a:sym typeface="宋体" panose="02010600030101010101" pitchFamily="2" charset="-122"/>
                      </a:endParaRPr>
                    </a:p>
                  </a:txBody>
                  <a:tcPr vert="horz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lang="zh-CN" altLang="en-US" sz="1800" b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  <a:sym typeface="宋体" panose="02010600030101010101" pitchFamily="2" charset="-122"/>
                        </a:rPr>
                        <a:t>6~7位有效数字</a:t>
                      </a:r>
                      <a:endParaRPr lang="zh-CN" altLang="en-US" sz="1800" b="1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华文楷体" panose="02010600040101010101" charset="-122"/>
                        <a:ea typeface="华文楷体" panose="02010600040101010101" charset="-122"/>
                        <a:cs typeface="华文楷体" panose="02010600040101010101" charset="-122"/>
                        <a:sym typeface="宋体" panose="02010600030101010101" pitchFamily="2" charset="-122"/>
                      </a:endParaRPr>
                    </a:p>
                  </a:txBody>
                  <a:tcPr vert="horz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700"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lang="zh-CN" altLang="en-US" sz="1800" b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华文楷体" panose="02010600040101010101" charset="-122"/>
                          <a:ea typeface="华文楷体" panose="02010600040101010101" charset="-122"/>
                          <a:sym typeface="宋体" panose="02010600030101010101" pitchFamily="2" charset="-122"/>
                        </a:rPr>
                        <a:t>双精度浮点数</a:t>
                      </a:r>
                      <a:endParaRPr lang="zh-CN" altLang="en-US" sz="1800" b="1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华文楷体" panose="02010600040101010101" charset="-122"/>
                        <a:ea typeface="华文楷体" panose="02010600040101010101" charset="-122"/>
                        <a:sym typeface="宋体" panose="02010600030101010101" pitchFamily="2" charset="-122"/>
                      </a:endParaRPr>
                    </a:p>
                  </a:txBody>
                  <a:tcPr vert="horz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lang="en-US" altLang="x-none" sz="1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华文楷体" panose="02010600040101010101" charset="-122"/>
                          <a:ea typeface="华文楷体" panose="02010600040101010101" charset="-122"/>
                          <a:sym typeface="宋体" panose="02010600030101010101" pitchFamily="2" charset="-122"/>
                        </a:rPr>
                        <a:t>double</a:t>
                      </a:r>
                      <a:endParaRPr lang="en-US" altLang="x-none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华文楷体" panose="02010600040101010101" charset="-122"/>
                        <a:ea typeface="华文楷体" panose="02010600040101010101" charset="-122"/>
                        <a:sym typeface="宋体" panose="02010600030101010101" pitchFamily="2" charset="-122"/>
                      </a:endParaRPr>
                    </a:p>
                  </a:txBody>
                  <a:tcPr vert="horz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lang="en-US" altLang="x-none" sz="1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  <a:sym typeface="宋体" panose="02010600030101010101" pitchFamily="2" charset="-122"/>
                        </a:rPr>
                        <a:t>15~16</a:t>
                      </a:r>
                      <a:r>
                        <a:rPr lang="zh-CN" altLang="en-US" sz="1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  <a:sym typeface="宋体" panose="02010600030101010101" pitchFamily="2" charset="-122"/>
                        </a:rPr>
                        <a:t>位有效数字</a:t>
                      </a:r>
                      <a:endParaRPr lang="zh-CN" altLang="en-US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华文楷体" panose="02010600040101010101" charset="-122"/>
                        <a:ea typeface="华文楷体" panose="02010600040101010101" charset="-122"/>
                        <a:cs typeface="华文楷体" panose="02010600040101010101" charset="-122"/>
                        <a:sym typeface="宋体" panose="02010600030101010101" pitchFamily="2" charset="-122"/>
                      </a:endParaRPr>
                    </a:p>
                  </a:txBody>
                  <a:tcPr vert="horz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00"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lang="zh-CN" altLang="en-US" sz="1800" b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华文楷体" panose="02010600040101010101" charset="-122"/>
                          <a:ea typeface="华文楷体" panose="02010600040101010101" charset="-122"/>
                          <a:sym typeface="宋体" panose="02010600030101010101" pitchFamily="2" charset="-122"/>
                        </a:rPr>
                        <a:t>字符型</a:t>
                      </a:r>
                      <a:endParaRPr lang="zh-CN" altLang="en-US" sz="1800" b="1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华文楷体" panose="02010600040101010101" charset="-122"/>
                        <a:ea typeface="华文楷体" panose="02010600040101010101" charset="-122"/>
                        <a:sym typeface="宋体" panose="02010600030101010101" pitchFamily="2" charset="-122"/>
                      </a:endParaRPr>
                    </a:p>
                  </a:txBody>
                  <a:tcPr vert="horz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lang="en-US" altLang="x-none" sz="1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华文楷体" panose="02010600040101010101" charset="-122"/>
                          <a:ea typeface="华文楷体" panose="02010600040101010101" charset="-122"/>
                          <a:sym typeface="宋体" panose="02010600030101010101" pitchFamily="2" charset="-122"/>
                        </a:rPr>
                        <a:t>char</a:t>
                      </a:r>
                      <a:endParaRPr lang="en-US" altLang="x-none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华文楷体" panose="02010600040101010101" charset="-122"/>
                        <a:ea typeface="华文楷体" panose="02010600040101010101" charset="-122"/>
                        <a:sym typeface="宋体" panose="02010600030101010101" pitchFamily="2" charset="-122"/>
                      </a:endParaRPr>
                    </a:p>
                  </a:txBody>
                  <a:tcPr vert="horz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endParaRPr lang="en-US" altLang="zh-CN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华文楷体" panose="02010600040101010101" charset="-122"/>
                        <a:ea typeface="华文楷体" panose="02010600040101010101" charset="-122"/>
                        <a:sym typeface="宋体" panose="02010600030101010101" pitchFamily="2" charset="-122"/>
                      </a:endParaRPr>
                    </a:p>
                  </a:txBody>
                  <a:tcPr vert="horz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custDataLst>
      <p:tags r:id="rId3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1628775" y="281940"/>
            <a:ext cx="8124190" cy="390779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en-US" altLang="zh-CN" sz="32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2</a:t>
            </a:r>
            <a:r>
              <a:rPr lang="zh-CN" altLang="en-US" sz="32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、变量名：</a:t>
            </a:r>
            <a:endParaRPr lang="zh-CN" altLang="en-US" sz="2800" b="1">
              <a:solidFill>
                <a:schemeClr val="accent6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 algn="l">
              <a:lnSpc>
                <a:spcPct val="100000"/>
              </a:lnSpc>
            </a:pPr>
            <a:r>
              <a:rPr lang="zh-CN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①变量名由字母、数字、下划线组成，数字不能放在开头。</a:t>
            </a:r>
            <a:endParaRPr lang="zh-CN" altLang="en-US"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algn="l">
              <a:lnSpc>
                <a:spcPct val="100000"/>
              </a:lnSpc>
            </a:pPr>
            <a:r>
              <a:rPr lang="zh-CN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通常我们只用字母组合而成。</a:t>
            </a:r>
            <a:endParaRPr lang="zh-CN" altLang="en-US"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algn="l">
              <a:lnSpc>
                <a:spcPct val="100000"/>
              </a:lnSpc>
            </a:pPr>
            <a:r>
              <a:rPr lang="zh-CN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②在C++语言，变量名大小写有区别。</a:t>
            </a:r>
            <a:endParaRPr lang="zh-CN" altLang="en-US"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algn="l">
              <a:lnSpc>
                <a:spcPct val="100000"/>
              </a:lnSpc>
            </a:pPr>
            <a:r>
              <a:rPr lang="zh-CN" alt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切记：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不能以关键字作为变量名</a:t>
            </a:r>
            <a:endParaRPr lang="zh-CN" altLang="en-US" sz="2400" b="1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32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3</a:t>
            </a:r>
            <a:r>
              <a:rPr lang="zh-CN" altLang="en-US" sz="32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、赋值语句：</a:t>
            </a:r>
            <a:endParaRPr lang="zh-CN" altLang="en-US" sz="2400" b="1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变量=表达式；</a:t>
            </a:r>
            <a:endParaRPr lang="zh-CN" alt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>
              <a:lnSpc>
                <a:spcPct val="150000"/>
              </a:lnSpc>
            </a:pP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534795" y="3652520"/>
            <a:ext cx="626872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zh-CN" altLang="en-US" sz="32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变量使用三部曲：</a:t>
            </a:r>
            <a:r>
              <a:rPr lang="zh-CN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1、先定义</a:t>
            </a:r>
            <a:endParaRPr lang="zh-CN" altLang="en-US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                              2、再赋值</a:t>
            </a:r>
            <a:endParaRPr lang="zh-CN" altLang="en-US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                              3、再使用</a:t>
            </a:r>
            <a:endParaRPr lang="zh-CN" altLang="en-US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097" name="标题 31745"/>
          <p:cNvSpPr>
            <a:spLocks noGrp="1" noRot="1"/>
          </p:cNvSpPr>
          <p:nvPr/>
        </p:nvSpPr>
        <p:spPr>
          <a:xfrm>
            <a:off x="1825625" y="-71755"/>
            <a:ext cx="854075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marL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常量</a:t>
            </a:r>
            <a:endParaRPr lang="zh-CN" altLang="en-US" sz="4000" b="1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092835" y="1168400"/>
            <a:ext cx="756221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常量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是指在在程序运行过程中，其值不能被更改的量。</a:t>
            </a:r>
            <a:endParaRPr lang="zh-CN" altLang="en-US" sz="2000" dirty="0">
              <a:latin typeface="Arial" panose="020B0604020202020204" pitchFamily="34" charset="0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216660" y="2155190"/>
            <a:ext cx="609600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base">
              <a:lnSpc>
                <a:spcPct val="150000"/>
              </a:lnSpc>
            </a:pPr>
            <a:r>
              <a:rPr lang="zh-CN" altLang="en-US" sz="2000" b="1" dirty="0"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	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const</a:t>
            </a: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  符号常量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=</a:t>
            </a: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常量字串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;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fontAlgn="base">
              <a:lnSpc>
                <a:spcPct val="150000"/>
              </a:lnSpc>
            </a:pP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　　例如：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const</a:t>
            </a: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 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double </a:t>
            </a: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PI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=</a:t>
            </a: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3.1415926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;</a:t>
            </a:r>
            <a:endParaRPr lang="en-US" altLang="zh-CN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092835" y="1725930"/>
            <a:ext cx="6096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定义常量的语法格式为：</a:t>
            </a:r>
            <a:endParaRPr lang="zh-CN" altLang="en-US" sz="2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374015" y="455295"/>
            <a:ext cx="10974705" cy="509651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>
                <a:solidFill>
                  <a:schemeClr val="bg2"/>
                </a:solidFill>
              </a:rPr>
              <a:t>题目描述</a:t>
            </a:r>
            <a:endParaRPr lang="zh-CN" altLang="en-US">
              <a:solidFill>
                <a:schemeClr val="bg2"/>
              </a:solidFill>
            </a:endParaRPr>
          </a:p>
          <a:p>
            <a:r>
              <a:rPr lang="zh-CN" altLang="en-US">
                <a:solidFill>
                  <a:schemeClr val="bg2"/>
                </a:solidFill>
              </a:rPr>
              <a:t>现在需要采购一些苹果，每名同学都可以分到固定数量的苹果，并且已经知道了同学的数量，请问需要采购多少个苹果？</a:t>
            </a:r>
            <a:endParaRPr lang="zh-CN" altLang="en-US">
              <a:solidFill>
                <a:schemeClr val="bg2"/>
              </a:solidFill>
            </a:endParaRPr>
          </a:p>
          <a:p>
            <a:endParaRPr lang="zh-CN" altLang="en-US">
              <a:solidFill>
                <a:schemeClr val="bg2"/>
              </a:solidFill>
            </a:endParaRPr>
          </a:p>
          <a:p>
            <a:r>
              <a:rPr lang="zh-CN" altLang="en-US">
                <a:solidFill>
                  <a:schemeClr val="bg2"/>
                </a:solidFill>
              </a:rPr>
              <a:t>输入格式</a:t>
            </a:r>
            <a:endParaRPr lang="zh-CN" altLang="en-US">
              <a:solidFill>
                <a:schemeClr val="bg2"/>
              </a:solidFill>
            </a:endParaRPr>
          </a:p>
          <a:p>
            <a:r>
              <a:rPr lang="zh-CN" altLang="en-US">
                <a:solidFill>
                  <a:schemeClr val="bg2"/>
                </a:solidFill>
              </a:rPr>
              <a:t>输入两个不超过 10</a:t>
            </a:r>
            <a:r>
              <a:rPr lang="zh-CN" altLang="en-US" baseline="30000">
                <a:solidFill>
                  <a:schemeClr val="bg2"/>
                </a:solidFill>
              </a:rPr>
              <a:t>9</a:t>
            </a:r>
            <a:r>
              <a:rPr lang="en-US" altLang="zh-CN">
                <a:solidFill>
                  <a:schemeClr val="bg2"/>
                </a:solidFill>
              </a:rPr>
              <a:t> </a:t>
            </a:r>
            <a:r>
              <a:rPr lang="zh-CN" altLang="en-US">
                <a:solidFill>
                  <a:schemeClr val="bg2"/>
                </a:solidFill>
              </a:rPr>
              <a:t>正整数，分别表示每人分到的数量和同学的人数。</a:t>
            </a:r>
            <a:endParaRPr lang="zh-CN" altLang="en-US">
              <a:solidFill>
                <a:schemeClr val="bg2"/>
              </a:solidFill>
            </a:endParaRPr>
          </a:p>
          <a:p>
            <a:endParaRPr lang="zh-CN" altLang="en-US">
              <a:solidFill>
                <a:schemeClr val="bg2"/>
              </a:solidFill>
            </a:endParaRPr>
          </a:p>
          <a:p>
            <a:r>
              <a:rPr lang="zh-CN" altLang="en-US">
                <a:solidFill>
                  <a:schemeClr val="bg2"/>
                </a:solidFill>
              </a:rPr>
              <a:t>输出格式</a:t>
            </a:r>
            <a:endParaRPr lang="zh-CN" altLang="en-US">
              <a:solidFill>
                <a:schemeClr val="bg2"/>
              </a:solidFill>
            </a:endParaRPr>
          </a:p>
          <a:p>
            <a:r>
              <a:rPr lang="zh-CN" altLang="en-US">
                <a:solidFill>
                  <a:schemeClr val="bg2"/>
                </a:solidFill>
              </a:rPr>
              <a:t>一个整数，表示答案。保证输入和答案都在 int 范围内的非负整数。</a:t>
            </a:r>
            <a:endParaRPr lang="zh-CN" altLang="en-US">
              <a:solidFill>
                <a:schemeClr val="bg2"/>
              </a:solidFill>
            </a:endParaRPr>
          </a:p>
          <a:p>
            <a:endParaRPr lang="zh-CN" altLang="en-US">
              <a:solidFill>
                <a:schemeClr val="bg2"/>
              </a:solidFill>
            </a:endParaRPr>
          </a:p>
          <a:p>
            <a:r>
              <a:rPr lang="zh-CN" altLang="en-US">
                <a:solidFill>
                  <a:schemeClr val="bg2"/>
                </a:solidFill>
              </a:rPr>
              <a:t>输入输出样例</a:t>
            </a:r>
            <a:endParaRPr lang="zh-CN" altLang="en-US">
              <a:solidFill>
                <a:schemeClr val="bg2"/>
              </a:solidFill>
            </a:endParaRPr>
          </a:p>
          <a:p>
            <a:r>
              <a:rPr lang="zh-CN" altLang="en-US">
                <a:solidFill>
                  <a:schemeClr val="bg2"/>
                </a:solidFill>
              </a:rPr>
              <a:t>输入 #1</a:t>
            </a:r>
            <a:endParaRPr lang="zh-CN" altLang="en-US">
              <a:solidFill>
                <a:schemeClr val="bg2"/>
              </a:solidFill>
            </a:endParaRPr>
          </a:p>
          <a:p>
            <a:r>
              <a:rPr lang="zh-CN" altLang="en-US">
                <a:solidFill>
                  <a:schemeClr val="bg2"/>
                </a:solidFill>
              </a:rPr>
              <a:t>5 3</a:t>
            </a:r>
            <a:endParaRPr lang="zh-CN" altLang="en-US">
              <a:solidFill>
                <a:schemeClr val="bg2"/>
              </a:solidFill>
            </a:endParaRPr>
          </a:p>
          <a:p>
            <a:r>
              <a:rPr lang="zh-CN" altLang="en-US">
                <a:solidFill>
                  <a:schemeClr val="bg2"/>
                </a:solidFill>
              </a:rPr>
              <a:t>输出 #1</a:t>
            </a:r>
            <a:endParaRPr lang="zh-CN" altLang="en-US">
              <a:solidFill>
                <a:schemeClr val="bg2"/>
              </a:solidFill>
            </a:endParaRPr>
          </a:p>
          <a:p>
            <a:r>
              <a:rPr lang="zh-CN" altLang="en-US">
                <a:solidFill>
                  <a:schemeClr val="bg2"/>
                </a:solidFill>
              </a:rPr>
              <a:t>15</a:t>
            </a:r>
            <a:endParaRPr lang="zh-CN" altLang="en-US">
              <a:solidFill>
                <a:schemeClr val="bg2"/>
              </a:solidFill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3313" name="文本框 29697"/>
          <p:cNvSpPr txBox="1"/>
          <p:nvPr/>
        </p:nvSpPr>
        <p:spPr>
          <a:xfrm>
            <a:off x="1235075" y="234950"/>
            <a:ext cx="8713788" cy="82994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fontAlgn="base"/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  输入半径r，求圆的周长及面积。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fontAlgn="base"/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440180" y="889953"/>
            <a:ext cx="7324725" cy="50774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#include&lt;iostream&gt;       //调用iostream库</a:t>
            </a:r>
            <a:endParaRPr lang="zh-CN" altLang="en-US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using namespace std;        </a:t>
            </a:r>
            <a:endParaRPr lang="zh-CN" altLang="en-US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const double PI=3.14;           //PI是符号常量。代表3.14</a:t>
            </a:r>
            <a:endParaRPr lang="zh-CN" altLang="en-US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int main()</a:t>
            </a:r>
            <a:endParaRPr lang="zh-CN" altLang="en-US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{</a:t>
            </a:r>
            <a:endParaRPr lang="zh-CN" altLang="en-US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       float r,c,s;                      //定义实型变量</a:t>
            </a:r>
            <a:endParaRPr lang="zh-CN" altLang="en-US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     cin&gt;&gt;r;                    </a:t>
            </a:r>
            <a:endParaRPr lang="zh-CN" altLang="en-US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       c=2*PI*r;                        //计算圆的周长</a:t>
            </a:r>
            <a:endParaRPr lang="zh-CN" altLang="en-US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       s=PI*r*r;                         //计算圆的面积</a:t>
            </a:r>
            <a:endParaRPr lang="zh-CN" altLang="en-US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      cout&lt;&lt;c&lt;&lt;"  "&lt;&lt;s;  //显示计算结果</a:t>
            </a:r>
            <a:endParaRPr lang="zh-CN" altLang="en-US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r>
              <a:rPr lang="en-US" altLang="zh-CN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     return 0;</a:t>
            </a:r>
            <a:endParaRPr lang="zh-CN" altLang="en-US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}</a:t>
            </a:r>
            <a:endParaRPr lang="zh-CN" altLang="en-US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7.xml><?xml version="1.0" encoding="utf-8"?>
<p:tagLst xmlns:p="http://schemas.openxmlformats.org/presentationml/2006/main">
  <p:tag name="KSO_WM_UNIT_TABLE_BEAUTIFY" val="smartTable{9179b77a-051c-48fe-a3e7-6e18c52a4609}"/>
</p:tagLst>
</file>

<file path=ppt/tags/tag6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6.xml><?xml version="1.0" encoding="utf-8"?>
<p:tagLst xmlns:p="http://schemas.openxmlformats.org/presentationml/2006/main">
  <p:tag name="KSO_WM_UNIT_TABLE_BEAUTIFY" val="smartTable{eadb8d4c-3a64-4c65-a292-a85ec2927543}"/>
</p:tagLst>
</file>

<file path=ppt/tags/tag7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8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8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8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84.xml><?xml version="1.0" encoding="utf-8"?>
<p:tagLst xmlns:p="http://schemas.openxmlformats.org/presentationml/2006/main">
  <p:tag name="COMMONDATA" val="eyJoZGlkIjoiOTJlOGE3N2UxNTc0MmVjZTcyMjcxM2JiNzQwYmMxODMifQ=="/>
  <p:tag name="KSO_WPP_MARK_KEY" val="b8aa0a66-bec5-4c04-9810-2cd4aad3c784"/>
  <p:tag name="commondata" val="eyJoZGlkIjoiMTAzZGVhODBhNzYxOGFjYTAwNTk1MzUwMWEzZjY3MWEifQ==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/>
            </a:gs>
            <a:gs pos="100000">
              <a:schemeClr val="phClr">
                <a:lumMod val="85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2727</Words>
  <Application>WPS 演示</Application>
  <PresentationFormat>宽屏</PresentationFormat>
  <Paragraphs>608</Paragraphs>
  <Slides>19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30" baseType="lpstr">
      <vt:lpstr>Arial</vt:lpstr>
      <vt:lpstr>宋体</vt:lpstr>
      <vt:lpstr>Wingdings</vt:lpstr>
      <vt:lpstr>Wingdings</vt:lpstr>
      <vt:lpstr>华文新魏</vt:lpstr>
      <vt:lpstr>华文楷体</vt:lpstr>
      <vt:lpstr>华文中宋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冰仔</cp:lastModifiedBy>
  <cp:revision>187</cp:revision>
  <dcterms:created xsi:type="dcterms:W3CDTF">2019-06-19T02:08:00Z</dcterms:created>
  <dcterms:modified xsi:type="dcterms:W3CDTF">2023-12-11T02:14:44Z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2052-12.1.0.15712</vt:lpwstr>
  </property>
  <property fmtid="{D5CDD505-2E9C-101B-9397-08002B2CF9AE}" pid="3" name="ICV">
    <vt:lpwstr>9B0AC2F7098C474AA99B0EA87C65CEBC</vt:lpwstr>
  </property>
</Properties>
</file>